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60" r:id="rId4"/>
    <p:sldId id="261" r:id="rId5"/>
    <p:sldId id="259" r:id="rId6"/>
    <p:sldId id="262" r:id="rId7"/>
    <p:sldId id="298" r:id="rId8"/>
    <p:sldId id="264" r:id="rId9"/>
    <p:sldId id="285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9" r:id="rId19"/>
    <p:sldId id="296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B035B7C-41BF-4219-A5EC-2DB91F625DD8}">
          <p14:sldIdLst>
            <p14:sldId id="256"/>
          </p14:sldIdLst>
        </p14:section>
        <p14:section name="Structure" id="{8B1C1A71-4244-48BA-A360-672D55A177C0}">
          <p14:sldIdLst>
            <p14:sldId id="258"/>
            <p14:sldId id="260"/>
            <p14:sldId id="261"/>
          </p14:sldIdLst>
        </p14:section>
        <p14:section name="Stock" id="{00C14C28-F105-41C0-AA2C-A04ABB032A75}">
          <p14:sldIdLst>
            <p14:sldId id="259"/>
          </p14:sldIdLst>
        </p14:section>
        <p14:section name="Ax=b" id="{1A950C08-A166-4724-8982-2B15EB0A9AB6}">
          <p14:sldIdLst>
            <p14:sldId id="262"/>
          </p14:sldIdLst>
        </p14:section>
        <p14:section name="respiration in Rowe(2008)" id="{DBF4A325-E7EA-4471-9AB6-4A28D7A33DE3}">
          <p14:sldIdLst>
            <p14:sldId id="298"/>
          </p14:sldIdLst>
        </p14:section>
        <p14:section name="Ex=f" id="{2FAE6653-CD44-4A45-84C4-E1E012EC4B20}">
          <p14:sldIdLst>
            <p14:sldId id="264"/>
            <p14:sldId id="285"/>
          </p14:sldIdLst>
        </p14:section>
        <p14:section name="coding_input" id="{2DBB02E1-479B-4CEC-99CF-05BD55FB6A56}">
          <p14:sldIdLst>
            <p14:sldId id="288"/>
            <p14:sldId id="289"/>
            <p14:sldId id="290"/>
            <p14:sldId id="291"/>
            <p14:sldId id="292"/>
          </p14:sldIdLst>
        </p14:section>
        <p14:section name="coding_LIM" id="{9B8F3064-178A-4CFA-9B5C-CED7AF5C9CCB}">
          <p14:sldIdLst>
            <p14:sldId id="293"/>
            <p14:sldId id="294"/>
            <p14:sldId id="295"/>
            <p14:sldId id="299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revised" id="{E9E46CF2-791D-4113-9C69-F78255D608F7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6" autoAdjust="0"/>
    <p:restoredTop sz="94660"/>
  </p:normalViewPr>
  <p:slideViewPr>
    <p:cSldViewPr snapToGrid="0">
      <p:cViewPr>
        <p:scale>
          <a:sx n="106" d="100"/>
          <a:sy n="106" d="100"/>
        </p:scale>
        <p:origin x="6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D5B1B-C943-48CC-B973-6C882AC396DF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2DE7-2ADF-4015-B3D5-9FCCDDF45E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66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40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34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0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90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43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8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9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36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7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0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LIM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Take Gulf of Mexico for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4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2310" y="293299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Composition of LIM input file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473" t="18889" r="39305" b="68889"/>
          <a:stretch/>
        </p:blipFill>
        <p:spPr>
          <a:xfrm>
            <a:off x="2978510" y="869577"/>
            <a:ext cx="8489590" cy="101998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7955" y="869577"/>
            <a:ext cx="241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File name/note…  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7955" y="1949123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smtClean="0"/>
              <a:t>Compartment</a:t>
            </a:r>
            <a:endParaRPr lang="zh-TW" altLang="en-US" sz="20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968723" y="3083723"/>
            <a:ext cx="8530145" cy="2975436"/>
            <a:chOff x="397955" y="3424454"/>
            <a:chExt cx="8530145" cy="29754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2986" t="22099" r="40871" b="43086"/>
            <a:stretch/>
          </p:blipFill>
          <p:spPr>
            <a:xfrm>
              <a:off x="397955" y="3424454"/>
              <a:ext cx="8530145" cy="297543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985400" y="4374388"/>
              <a:ext cx="4942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Any line starting with ! and blank lines are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ignored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7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5803" r="42569" b="45432"/>
          <a:stretch/>
        </p:blipFill>
        <p:spPr>
          <a:xfrm>
            <a:off x="3556000" y="249183"/>
            <a:ext cx="8153400" cy="24293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0700" y="312664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2.  Externals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0700" y="2678521"/>
            <a:ext cx="2588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3"/>
            </a:pPr>
            <a:r>
              <a:rPr lang="en-US" altLang="zh-TW" sz="2000" dirty="0" smtClean="0"/>
              <a:t>Rates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Default=0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987" t="23580" r="52291" b="42346"/>
          <a:stretch/>
        </p:blipFill>
        <p:spPr>
          <a:xfrm>
            <a:off x="3556000" y="2925226"/>
            <a:ext cx="8178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6463" y="303621"/>
            <a:ext cx="253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4.   Parameter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149600" y="0"/>
            <a:ext cx="9042400" cy="6077974"/>
            <a:chOff x="2997200" y="127000"/>
            <a:chExt cx="9042400" cy="6077974"/>
          </a:xfrm>
        </p:grpSpPr>
        <p:grpSp>
          <p:nvGrpSpPr>
            <p:cNvPr id="6" name="群組 5"/>
            <p:cNvGrpSpPr/>
            <p:nvPr/>
          </p:nvGrpSpPr>
          <p:grpSpPr>
            <a:xfrm>
              <a:off x="2997200" y="127000"/>
              <a:ext cx="9042400" cy="6077974"/>
              <a:chOff x="355600" y="673100"/>
              <a:chExt cx="9042400" cy="6077974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2"/>
              <a:srcRect l="2916" t="22346" r="34948" b="43704"/>
              <a:stretch/>
            </p:blipFill>
            <p:spPr>
              <a:xfrm>
                <a:off x="355600" y="673100"/>
                <a:ext cx="9042400" cy="2786984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3"/>
              <a:srcRect l="2986" t="19630" r="35053" b="38025"/>
              <a:stretch/>
            </p:blipFill>
            <p:spPr>
              <a:xfrm>
                <a:off x="355600" y="3274945"/>
                <a:ext cx="9042400" cy="3476129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6350000" y="1679926"/>
              <a:ext cx="43815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Units may be included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between </a:t>
              </a:r>
              <a:r>
                <a:rPr lang="en-US" altLang="zh-TW" dirty="0">
                  <a:solidFill>
                    <a:srgbClr val="FF0000"/>
                  </a:solidFill>
                </a:rPr>
                <a:t>curly brackets. e.g. {</a:t>
              </a:r>
              <a:r>
                <a:rPr lang="en-US" altLang="zh-TW" dirty="0" err="1" smtClean="0">
                  <a:solidFill>
                    <a:srgbClr val="FF0000"/>
                  </a:solidFill>
                </a:rPr>
                <a:t>mgC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/m2/d</a:t>
              </a:r>
              <a:r>
                <a:rPr lang="en-US" altLang="zh-TW" dirty="0">
                  <a:solidFill>
                    <a:srgbClr val="FF0000"/>
                  </a:solidFill>
                </a:rPr>
                <a:t>}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431" t="39136" r="36250" b="51728"/>
          <a:stretch/>
        </p:blipFill>
        <p:spPr>
          <a:xfrm>
            <a:off x="3149600" y="6077974"/>
            <a:ext cx="9042400" cy="7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5"/>
            </a:pPr>
            <a:r>
              <a:rPr lang="en-US" altLang="zh-TW" sz="2000" dirty="0" smtClean="0"/>
              <a:t>flow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43738" y="3551133"/>
            <a:ext cx="7448262" cy="3395767"/>
            <a:chOff x="3962399" y="303621"/>
            <a:chExt cx="8877300" cy="404728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2500" t="19630" r="34653" b="38148"/>
            <a:stretch/>
          </p:blipFill>
          <p:spPr>
            <a:xfrm>
              <a:off x="3962399" y="303621"/>
              <a:ext cx="8877300" cy="3354737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2659" t="46213" r="33541" b="44938"/>
            <a:stretch/>
          </p:blipFill>
          <p:spPr>
            <a:xfrm>
              <a:off x="3962399" y="3658358"/>
              <a:ext cx="8877300" cy="692548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75199" y="0"/>
            <a:ext cx="7416801" cy="3460950"/>
            <a:chOff x="3873499" y="0"/>
            <a:chExt cx="7416801" cy="346095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500" t="21481" r="39514" b="38025"/>
            <a:stretch/>
          </p:blipFill>
          <p:spPr>
            <a:xfrm>
              <a:off x="3873499" y="0"/>
              <a:ext cx="7416801" cy="291342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/>
            <a:srcRect l="2500" t="37037" r="38403" b="54568"/>
            <a:stretch/>
          </p:blipFill>
          <p:spPr>
            <a:xfrm>
              <a:off x="3873499" y="2868303"/>
              <a:ext cx="7416801" cy="592647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634999" y="3478480"/>
            <a:ext cx="3962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6"/>
            </a:pPr>
            <a:r>
              <a:rPr lang="en-US" altLang="zh-TW" sz="2000" dirty="0" smtClean="0"/>
              <a:t>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Name a flow</a:t>
            </a:r>
          </a:p>
          <a:p>
            <a:pPr lvl="2"/>
            <a:endParaRPr lang="en-US" altLang="zh-TW" sz="2000" dirty="0" smtClean="0"/>
          </a:p>
        </p:txBody>
      </p:sp>
      <p:cxnSp>
        <p:nvCxnSpPr>
          <p:cNvPr id="11" name="直線接點 10"/>
          <p:cNvCxnSpPr/>
          <p:nvPr/>
        </p:nvCxnSpPr>
        <p:spPr>
          <a:xfrm>
            <a:off x="6108700" y="4114800"/>
            <a:ext cx="5359400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7.  Equalities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70" t="27531" r="48545" b="40864"/>
          <a:stretch/>
        </p:blipFill>
        <p:spPr>
          <a:xfrm>
            <a:off x="4737100" y="316321"/>
            <a:ext cx="7480300" cy="27202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999" y="3163463"/>
            <a:ext cx="3962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8"/>
            </a:pPr>
            <a:r>
              <a:rPr lang="en-US" altLang="zh-TW" sz="2000" dirty="0" smtClean="0"/>
              <a:t>Inequalities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Simple calculation: +, -, *, /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() not allowed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&amp;: intend to next line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[min, max]: constraint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77" t="35309" r="49546" b="33580"/>
          <a:stretch/>
        </p:blipFill>
        <p:spPr>
          <a:xfrm>
            <a:off x="4737100" y="3696694"/>
            <a:ext cx="7467600" cy="27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62310" y="293299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Run model with LIM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62000" y="786028"/>
            <a:ext cx="396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Load  input file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46188" y="5446407"/>
            <a:ext cx="860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Setup():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made everything in input file into matrix form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2099" r="35486" b="37901"/>
          <a:stretch/>
        </p:blipFill>
        <p:spPr>
          <a:xfrm>
            <a:off x="363698" y="1331607"/>
            <a:ext cx="11226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714500" y="127000"/>
            <a:ext cx="8658311" cy="6629400"/>
            <a:chOff x="1714500" y="-108744"/>
            <a:chExt cx="8966204" cy="68651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b="10087"/>
            <a:stretch/>
          </p:blipFill>
          <p:spPr>
            <a:xfrm>
              <a:off x="1714500" y="-108744"/>
              <a:ext cx="8953500" cy="452834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53667"/>
            <a:stretch/>
          </p:blipFill>
          <p:spPr>
            <a:xfrm>
              <a:off x="1714500" y="4419600"/>
              <a:ext cx="8966204" cy="233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3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8500" y="3127445"/>
            <a:ext cx="1045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Lsei</a:t>
            </a:r>
            <a:r>
              <a:rPr lang="en-US" altLang="zh-TW" dirty="0" smtClean="0"/>
              <a:t>(): Solves </a:t>
            </a:r>
            <a:r>
              <a:rPr lang="en-US" altLang="zh-TW" dirty="0"/>
              <a:t>an </a:t>
            </a:r>
            <a:r>
              <a:rPr lang="en-US" altLang="zh-TW" dirty="0" err="1"/>
              <a:t>lsei</a:t>
            </a:r>
            <a:r>
              <a:rPr lang="en-US" altLang="zh-TW" dirty="0"/>
              <a:t> inverse problem (Least Squares with Equality and Inequality Constraints</a:t>
            </a:r>
            <a:r>
              <a:rPr lang="en-US" altLang="zh-TW" dirty="0" smtClean="0"/>
              <a:t>): min</a:t>
            </a:r>
            <a:r>
              <a:rPr lang="en-US" altLang="zh-TW" dirty="0"/>
              <a:t>(||Ax-b||^2)</a:t>
            </a:r>
          </a:p>
          <a:p>
            <a:r>
              <a:rPr lang="en-US" altLang="zh-TW" dirty="0" smtClean="0"/>
              <a:t>subject to Ex=f and </a:t>
            </a:r>
            <a:r>
              <a:rPr lang="en-US" altLang="zh-TW" dirty="0" err="1" smtClean="0"/>
              <a:t>Gx</a:t>
            </a:r>
            <a:r>
              <a:rPr lang="en-US" altLang="zh-TW" dirty="0"/>
              <a:t>&gt;=</a:t>
            </a:r>
            <a:r>
              <a:rPr lang="en-US" altLang="zh-TW" dirty="0" smtClean="0"/>
              <a:t>h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196673" y="2667591"/>
            <a:ext cx="345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Single value (traditional food web)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8500" y="3841750"/>
            <a:ext cx="10858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/>
              <a:t>parsimonious </a:t>
            </a:r>
            <a:r>
              <a:rPr lang="en-US" altLang="zh-TW" sz="2000" dirty="0" smtClean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not </a:t>
            </a:r>
            <a:r>
              <a:rPr lang="en-US" altLang="zh-TW" sz="2000" dirty="0"/>
              <a:t>based on any solid ecological </a:t>
            </a:r>
            <a:r>
              <a:rPr lang="en-US" altLang="zh-TW" sz="2000" dirty="0" smtClean="0"/>
              <a:t>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more </a:t>
            </a:r>
            <a:r>
              <a:rPr lang="en-US" altLang="zh-TW" sz="2000" dirty="0"/>
              <a:t>objective to try to find the most likely </a:t>
            </a:r>
            <a:r>
              <a:rPr lang="en-US" altLang="zh-TW" sz="2000" dirty="0" smtClean="0"/>
              <a:t>solution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1" t="31377" r="45877" b="51252"/>
          <a:stretch/>
        </p:blipFill>
        <p:spPr>
          <a:xfrm>
            <a:off x="1225550" y="531918"/>
            <a:ext cx="9398000" cy="1790700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5756275" y="2265900"/>
            <a:ext cx="336550" cy="43549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66700" y="139701"/>
            <a:ext cx="4164060" cy="6591300"/>
            <a:chOff x="431800" y="203200"/>
            <a:chExt cx="4394200" cy="695558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51319" t="19877" r="20070" b="8519"/>
            <a:stretch/>
          </p:blipFill>
          <p:spPr>
            <a:xfrm>
              <a:off x="431800" y="203200"/>
              <a:ext cx="4394200" cy="618601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51180" t="79841" r="20271" b="11111"/>
            <a:stretch/>
          </p:blipFill>
          <p:spPr>
            <a:xfrm>
              <a:off x="431800" y="6375400"/>
              <a:ext cx="4394200" cy="783389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9540" t="33309" r="3439" b="6170"/>
          <a:stretch/>
        </p:blipFill>
        <p:spPr>
          <a:xfrm>
            <a:off x="5097294" y="505299"/>
            <a:ext cx="6770451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7700" y="240437"/>
            <a:ext cx="1061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How </a:t>
            </a:r>
            <a:r>
              <a:rPr lang="en-US" altLang="zh-TW" dirty="0"/>
              <a:t>the likelihood approach works: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we </a:t>
            </a:r>
            <a:r>
              <a:rPr lang="en-US" altLang="zh-TW" dirty="0"/>
              <a:t>have found the ranges of solutions for every unknown flow.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These </a:t>
            </a:r>
            <a:r>
              <a:rPr lang="en-US" altLang="zh-TW" dirty="0"/>
              <a:t>ranges are the edges of a multidimensional ‘solution space’.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algorithm will randomly sample this solution space a </a:t>
            </a:r>
            <a:r>
              <a:rPr lang="en-US" altLang="zh-TW" dirty="0" smtClean="0"/>
              <a:t>lot </a:t>
            </a:r>
            <a:r>
              <a:rPr lang="en-US" altLang="zh-TW" dirty="0"/>
              <a:t>of times, create a probability distribution with these </a:t>
            </a:r>
            <a:r>
              <a:rPr lang="en-US" altLang="zh-TW" dirty="0" smtClean="0"/>
              <a:t>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give </a:t>
            </a:r>
            <a:r>
              <a:rPr lang="en-US" altLang="zh-TW" dirty="0"/>
              <a:t>you the most likely solution including the error margin.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731" t="19314" r="44875" b="26217"/>
          <a:stretch/>
        </p:blipFill>
        <p:spPr>
          <a:xfrm>
            <a:off x="647700" y="1994763"/>
            <a:ext cx="7924800" cy="46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/>
          <p:cNvGrpSpPr/>
          <p:nvPr/>
        </p:nvGrpSpPr>
        <p:grpSpPr>
          <a:xfrm>
            <a:off x="1304744" y="351085"/>
            <a:ext cx="9628213" cy="6149741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7" name="圓角矩形 106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4" name="直線單箭頭接點 113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>
                <a:stCxn id="111" idx="3"/>
                <a:endCxn id="108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/>
              <p:cNvCxnSpPr>
                <a:endCxn id="126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圓角矩形 125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9" name="直線單箭頭接點 128"/>
              <p:cNvCxnSpPr>
                <a:stCxn id="128" idx="2"/>
                <a:endCxn id="111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圓角矩形 129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1" name="直線單箭頭接點 130"/>
              <p:cNvCxnSpPr>
                <a:stCxn id="108" idx="3"/>
                <a:endCxn id="130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圓角矩形 132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4" name="直線單箭頭接點 133"/>
              <p:cNvCxnSpPr>
                <a:stCxn id="112" idx="3"/>
                <a:endCxn id="133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>
                <a:stCxn id="112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>
                <a:stCxn id="108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單箭頭接點 138"/>
              <p:cNvCxnSpPr>
                <a:stCxn id="107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肘形接點 141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7" idx="2"/>
                <a:endCxn id="112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單箭頭接點 144"/>
              <p:cNvCxnSpPr>
                <a:endCxn id="112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單箭頭接點 145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146"/>
              <p:cNvCxnSpPr>
                <a:stCxn id="107" idx="3"/>
                <a:endCxn id="130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肘形接點 147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肘形接點 148"/>
              <p:cNvCxnSpPr>
                <a:stCxn id="109" idx="1"/>
                <a:endCxn id="110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2" name="文字方塊 10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68" name="肘形接點 67"/>
          <p:cNvCxnSpPr>
            <a:stCxn id="111" idx="1"/>
          </p:cNvCxnSpPr>
          <p:nvPr/>
        </p:nvCxnSpPr>
        <p:spPr>
          <a:xfrm rot="10800000" flipH="1" flipV="1">
            <a:off x="2024846" y="3270245"/>
            <a:ext cx="3201991" cy="3001067"/>
          </a:xfrm>
          <a:prstGeom prst="bentConnector3">
            <a:avLst>
              <a:gd name="adj1" fmla="val -2276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887072" y="6323603"/>
            <a:ext cx="4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62844" y="846032"/>
            <a:ext cx="10735076" cy="3970318"/>
            <a:chOff x="1609324" y="2485915"/>
            <a:chExt cx="10735076" cy="3970318"/>
          </a:xfrm>
        </p:grpSpPr>
        <p:grpSp>
          <p:nvGrpSpPr>
            <p:cNvPr id="17" name="群組 16"/>
            <p:cNvGrpSpPr/>
            <p:nvPr/>
          </p:nvGrpSpPr>
          <p:grpSpPr>
            <a:xfrm>
              <a:off x="2009274" y="2485915"/>
              <a:ext cx="10335126" cy="3970318"/>
              <a:chOff x="385011" y="2437788"/>
              <a:chExt cx="10335126" cy="3970318"/>
            </a:xfrm>
          </p:grpSpPr>
          <p:sp>
            <p:nvSpPr>
              <p:cNvPr id="2" name="文字方塊 1"/>
              <p:cNvSpPr txBox="1"/>
              <p:nvPr/>
            </p:nvSpPr>
            <p:spPr>
              <a:xfrm>
                <a:off x="1251284" y="2437788"/>
                <a:ext cx="946885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Find suitable parameter: inequalities cannot be contradicted</a:t>
                </a:r>
              </a:p>
              <a:p>
                <a:r>
                  <a:rPr lang="en-US" altLang="zh-TW" sz="2800" dirty="0" smtClean="0"/>
                  <a:t>(before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run both SSA and likelihood model)</a:t>
                </a:r>
              </a:p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Likelihood method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SOP: 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Decide iteration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&amp;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(=range/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) -&gt; run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Find mean &amp; </a:t>
                </a:r>
                <a:r>
                  <a:rPr lang="en-US" altLang="zh-TW" sz="2800" dirty="0" err="1" smtClean="0"/>
                  <a:t>sd</a:t>
                </a:r>
                <a:r>
                  <a:rPr lang="en-US" altLang="zh-TW" sz="2800" dirty="0" smtClean="0"/>
                  <a:t> for </a:t>
                </a:r>
                <a:r>
                  <a:rPr lang="en-US" altLang="zh-TW" sz="2800" dirty="0"/>
                  <a:t>each </a:t>
                </a:r>
                <a:r>
                  <a:rPr lang="en-US" altLang="zh-TW" sz="2800" dirty="0" smtClean="0"/>
                  <a:t>flow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draw converge plot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Check coverage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of solution space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Increase 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 &amp; Increase iteration -&gt; run</a:t>
                </a:r>
              </a:p>
            </p:txBody>
          </p:sp>
          <p:sp>
            <p:nvSpPr>
              <p:cNvPr id="16" name="弧形向右箭號 15"/>
              <p:cNvSpPr/>
              <p:nvPr/>
            </p:nvSpPr>
            <p:spPr>
              <a:xfrm flipV="1">
                <a:off x="385011" y="5027447"/>
                <a:ext cx="866273" cy="1228521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1609324" y="5505168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repeat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2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6187" y="272374"/>
            <a:ext cx="39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Result from likelihood method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&lt;-100</a:t>
            </a:r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/10000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86" t="53707" r="74503" b="7116"/>
          <a:stretch/>
        </p:blipFill>
        <p:spPr>
          <a:xfrm>
            <a:off x="4101247" y="3009530"/>
            <a:ext cx="3492206" cy="32732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24" t="62813" r="74291" b="10709"/>
          <a:stretch/>
        </p:blipFill>
        <p:spPr>
          <a:xfrm>
            <a:off x="7829880" y="3009530"/>
            <a:ext cx="3683540" cy="23764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986" t="10803" r="74503" b="46080"/>
          <a:stretch/>
        </p:blipFill>
        <p:spPr>
          <a:xfrm>
            <a:off x="372614" y="2680283"/>
            <a:ext cx="3492206" cy="36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333" t="42469" r="2709" b="1481"/>
          <a:stretch/>
        </p:blipFill>
        <p:spPr>
          <a:xfrm>
            <a:off x="430446" y="2298700"/>
            <a:ext cx="5595497" cy="4013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33379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472" t="45556" r="4167" b="1545"/>
          <a:stretch/>
        </p:blipFill>
        <p:spPr>
          <a:xfrm>
            <a:off x="6508542" y="2542620"/>
            <a:ext cx="5365958" cy="376928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3630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Check coverage</a:t>
            </a:r>
            <a:r>
              <a:rPr lang="zh-TW" altLang="en-US" sz="2000" dirty="0"/>
              <a:t> </a:t>
            </a:r>
            <a:r>
              <a:rPr lang="en-US" altLang="zh-TW" sz="2000" dirty="0"/>
              <a:t>of solution </a:t>
            </a:r>
            <a:r>
              <a:rPr lang="en-US" altLang="zh-TW" sz="2000" dirty="0" smtClean="0"/>
              <a:t>space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403" t="20741" r="6319" b="7408"/>
          <a:stretch/>
        </p:blipFill>
        <p:spPr>
          <a:xfrm>
            <a:off x="5453381" y="69362"/>
            <a:ext cx="5295729" cy="53139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3333" t="68765" r="6017" b="11111"/>
          <a:stretch/>
        </p:blipFill>
        <p:spPr>
          <a:xfrm>
            <a:off x="5453381" y="5383352"/>
            <a:ext cx="5295729" cy="14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</a:t>
            </a:r>
            <a:r>
              <a:rPr lang="zh-TW" altLang="en-US" dirty="0" smtClean="0"/>
              <a:t>-</a:t>
            </a:r>
            <a:r>
              <a:rPr lang="en-US" altLang="zh-TW" dirty="0" smtClean="0"/>
              <a:t>3</a:t>
            </a:r>
            <a:r>
              <a:rPr lang="zh-TW" altLang="en-US" dirty="0" smtClean="0"/>
              <a:t>00</a:t>
            </a:r>
            <a:endParaRPr lang="zh-TW" altLang="en-US" dirty="0"/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486" t="12346" r="66042" b="45185"/>
          <a:stretch/>
        </p:blipFill>
        <p:spPr>
          <a:xfrm>
            <a:off x="165099" y="2374900"/>
            <a:ext cx="3718590" cy="3784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486" t="54815" r="66042" b="6667"/>
          <a:stretch/>
        </p:blipFill>
        <p:spPr>
          <a:xfrm>
            <a:off x="4064000" y="2726956"/>
            <a:ext cx="3718589" cy="34325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0347" t="63580" r="65833" b="9013"/>
          <a:stretch/>
        </p:blipFill>
        <p:spPr>
          <a:xfrm>
            <a:off x="7962900" y="2726956"/>
            <a:ext cx="3773598" cy="24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472" t="41852" r="2083" b="1358"/>
          <a:stretch/>
        </p:blipFill>
        <p:spPr>
          <a:xfrm>
            <a:off x="430447" y="2175865"/>
            <a:ext cx="5965899" cy="42879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18581" y="6443491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333" t="43457" r="3125" b="1481"/>
          <a:stretch/>
        </p:blipFill>
        <p:spPr>
          <a:xfrm>
            <a:off x="6273800" y="2155501"/>
            <a:ext cx="6028183" cy="428799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949246" y="1352664"/>
            <a:ext cx="356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dirty="0"/>
              <a:t>Mean percentage covered </a:t>
            </a:r>
            <a:r>
              <a:rPr lang="zh-TW" altLang="en-US" dirty="0" smtClean="0"/>
              <a:t>range</a:t>
            </a:r>
            <a:endParaRPr lang="en-US" altLang="zh-TW" dirty="0" smtClean="0"/>
          </a:p>
          <a:p>
            <a:r>
              <a:rPr lang="zh-TW" altLang="en-US" dirty="0" smtClean="0"/>
              <a:t> [</a:t>
            </a:r>
            <a:r>
              <a:rPr lang="zh-TW" altLang="en-US" dirty="0"/>
              <a:t>1] 23.9333</a:t>
            </a:r>
          </a:p>
        </p:txBody>
      </p:sp>
    </p:spTree>
    <p:extLst>
      <p:ext uri="{BB962C8B-B14F-4D97-AF65-F5344CB8AC3E}">
        <p14:creationId xmlns:p14="http://schemas.microsoft.com/office/powerpoint/2010/main" val="2966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678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Compare parsimonious, likelihood result and Rowe et al. (2008)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2986" t="39754" r="49792" b="13579"/>
          <a:stretch/>
        </p:blipFill>
        <p:spPr>
          <a:xfrm>
            <a:off x="7531100" y="533809"/>
            <a:ext cx="4216400" cy="40658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52847" t="16667" r="4583" b="16419"/>
          <a:stretch/>
        </p:blipFill>
        <p:spPr>
          <a:xfrm>
            <a:off x="482600" y="832241"/>
            <a:ext cx="6560057" cy="58002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340100" y="6488668"/>
            <a:ext cx="18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Flow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52291" t="41481" r="14167" b="41759"/>
          <a:stretch/>
        </p:blipFill>
        <p:spPr>
          <a:xfrm>
            <a:off x="7042657" y="4683020"/>
            <a:ext cx="4912302" cy="1380702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8509000" y="5638800"/>
            <a:ext cx="3445959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8500" y="622300"/>
            <a:ext cx="10960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In this trial, I directly used calculated respiration rate and did not use physiological constraints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from references (because of contradictory) so the values of flow rate were quite large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Fix inequalities: assum</a:t>
            </a:r>
            <a:r>
              <a:rPr lang="en-US" altLang="zh-TW" sz="2400" dirty="0"/>
              <a:t>e</a:t>
            </a:r>
            <a:r>
              <a:rPr lang="en-US" altLang="zh-TW" sz="2400" dirty="0" smtClean="0"/>
              <a:t> growth efficiency as 10% (Rowe et al. 2008)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Do not use calculated  </a:t>
            </a:r>
            <a:r>
              <a:rPr lang="en-US" altLang="zh-TW" sz="2400" dirty="0"/>
              <a:t>respiration </a:t>
            </a:r>
            <a:r>
              <a:rPr lang="en-US" altLang="zh-TW" sz="2400" dirty="0" smtClean="0"/>
              <a:t>rate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and use </a:t>
            </a:r>
            <a:r>
              <a:rPr lang="en-US" altLang="zh-TW" sz="2400" dirty="0"/>
              <a:t>physiological constraints from </a:t>
            </a:r>
            <a:r>
              <a:rPr lang="en-US" altLang="zh-TW" sz="2400" dirty="0" smtClean="0"/>
              <a:t>references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Including respiration rate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45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3517" y="356566"/>
            <a:ext cx="11490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altLang="zh-TW" sz="2400" dirty="0"/>
              <a:t>Fix inequalities: assume growth efficiency as 10% (Rowe et al. 2008)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930283" y="1573494"/>
            <a:ext cx="6043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Add inequalities: </a:t>
            </a:r>
          </a:p>
          <a:p>
            <a:endParaRPr lang="en-US" altLang="zh-TW" dirty="0" smtClean="0"/>
          </a:p>
          <a:p>
            <a:r>
              <a:rPr lang="en-US" altLang="zh-TW" dirty="0"/>
              <a:t>!--Growth </a:t>
            </a:r>
            <a:r>
              <a:rPr lang="en-US" altLang="zh-TW" dirty="0" smtClean="0"/>
              <a:t>efficiency</a:t>
            </a:r>
          </a:p>
          <a:p>
            <a:r>
              <a:rPr lang="en-US" altLang="zh-TW" dirty="0" err="1" smtClean="0"/>
              <a:t>BACgrow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flowto</a:t>
            </a:r>
            <a:r>
              <a:rPr lang="en-US" altLang="zh-TW" dirty="0" smtClean="0"/>
              <a:t>(BAC</a:t>
            </a:r>
            <a:r>
              <a:rPr lang="en-US" altLang="zh-TW" dirty="0"/>
              <a:t>)*[</a:t>
            </a:r>
            <a:r>
              <a:rPr lang="en-US" altLang="zh-TW" dirty="0" err="1"/>
              <a:t>minBACge</a:t>
            </a:r>
            <a:r>
              <a:rPr lang="en-US" altLang="zh-TW" dirty="0"/>
              <a:t>, </a:t>
            </a:r>
            <a:r>
              <a:rPr lang="en-US" altLang="zh-TW" dirty="0" err="1"/>
              <a:t>maxBACge</a:t>
            </a:r>
            <a:r>
              <a:rPr lang="en-US" altLang="zh-TW" dirty="0"/>
              <a:t>]</a:t>
            </a:r>
          </a:p>
          <a:p>
            <a:r>
              <a:rPr lang="en-US" altLang="zh-TW" dirty="0" err="1"/>
              <a:t>MEIcs-MEIfae-MEIres</a:t>
            </a:r>
            <a:r>
              <a:rPr lang="en-US" altLang="zh-TW" dirty="0"/>
              <a:t>=[</a:t>
            </a:r>
            <a:r>
              <a:rPr lang="en-US" altLang="zh-TW" dirty="0" err="1"/>
              <a:t>minMEIsp</a:t>
            </a:r>
            <a:r>
              <a:rPr lang="en-US" altLang="zh-TW" dirty="0"/>
              <a:t>, </a:t>
            </a:r>
            <a:r>
              <a:rPr lang="en-US" altLang="zh-TW" dirty="0" err="1"/>
              <a:t>maxMEIsp</a:t>
            </a:r>
            <a:r>
              <a:rPr lang="en-US" altLang="zh-TW" dirty="0"/>
              <a:t>]*</a:t>
            </a:r>
            <a:r>
              <a:rPr lang="en-US" altLang="zh-TW" dirty="0" err="1"/>
              <a:t>MEIcs</a:t>
            </a:r>
            <a:r>
              <a:rPr lang="en-US" altLang="zh-TW" dirty="0"/>
              <a:t>-[</a:t>
            </a:r>
            <a:r>
              <a:rPr lang="en-US" altLang="zh-TW" dirty="0" err="1"/>
              <a:t>minMEIsp</a:t>
            </a:r>
            <a:r>
              <a:rPr lang="en-US" altLang="zh-TW" dirty="0"/>
              <a:t>, </a:t>
            </a:r>
            <a:r>
              <a:rPr lang="en-US" altLang="zh-TW" dirty="0" err="1"/>
              <a:t>maxMEIsp</a:t>
            </a:r>
            <a:r>
              <a:rPr lang="en-US" altLang="zh-TW" dirty="0"/>
              <a:t>]*</a:t>
            </a:r>
            <a:r>
              <a:rPr lang="en-US" altLang="zh-TW" dirty="0" err="1"/>
              <a:t>MEIfae</a:t>
            </a:r>
            <a:endParaRPr lang="en-US" altLang="zh-TW" dirty="0"/>
          </a:p>
          <a:p>
            <a:r>
              <a:rPr lang="en-US" altLang="zh-TW" dirty="0" err="1"/>
              <a:t>MACcs-MACfae-MACres</a:t>
            </a:r>
            <a:r>
              <a:rPr lang="en-US" altLang="zh-TW" dirty="0"/>
              <a:t>=[</a:t>
            </a:r>
            <a:r>
              <a:rPr lang="en-US" altLang="zh-TW" dirty="0" err="1"/>
              <a:t>minMACsp</a:t>
            </a:r>
            <a:r>
              <a:rPr lang="en-US" altLang="zh-TW" dirty="0"/>
              <a:t>, </a:t>
            </a:r>
            <a:r>
              <a:rPr lang="en-US" altLang="zh-TW" dirty="0" err="1"/>
              <a:t>maxMACsp</a:t>
            </a:r>
            <a:r>
              <a:rPr lang="en-US" altLang="zh-TW" dirty="0"/>
              <a:t>]*</a:t>
            </a:r>
            <a:r>
              <a:rPr lang="en-US" altLang="zh-TW" dirty="0" err="1"/>
              <a:t>MEIcs</a:t>
            </a:r>
            <a:r>
              <a:rPr lang="en-US" altLang="zh-TW" dirty="0"/>
              <a:t>-[</a:t>
            </a:r>
            <a:r>
              <a:rPr lang="en-US" altLang="zh-TW" dirty="0" err="1"/>
              <a:t>minMACsp</a:t>
            </a:r>
            <a:r>
              <a:rPr lang="en-US" altLang="zh-TW" dirty="0"/>
              <a:t>, </a:t>
            </a:r>
            <a:r>
              <a:rPr lang="en-US" altLang="zh-TW" dirty="0" err="1"/>
              <a:t>maxMACsp</a:t>
            </a:r>
            <a:r>
              <a:rPr lang="en-US" altLang="zh-TW" dirty="0"/>
              <a:t>]*</a:t>
            </a:r>
            <a:r>
              <a:rPr lang="en-US" altLang="zh-TW" dirty="0" err="1"/>
              <a:t>MACfae</a:t>
            </a:r>
            <a:endParaRPr lang="en-US" altLang="zh-TW" dirty="0"/>
          </a:p>
          <a:p>
            <a:r>
              <a:rPr lang="en-US" altLang="zh-TW" dirty="0" err="1"/>
              <a:t>MEGcs-MEGfae-MEGres</a:t>
            </a:r>
            <a:r>
              <a:rPr lang="en-US" altLang="zh-TW" dirty="0"/>
              <a:t>=[</a:t>
            </a:r>
            <a:r>
              <a:rPr lang="en-US" altLang="zh-TW" dirty="0" err="1"/>
              <a:t>minMEGsp</a:t>
            </a:r>
            <a:r>
              <a:rPr lang="en-US" altLang="zh-TW" dirty="0"/>
              <a:t>, </a:t>
            </a:r>
            <a:r>
              <a:rPr lang="en-US" altLang="zh-TW" dirty="0" err="1"/>
              <a:t>maxMEGsp</a:t>
            </a:r>
            <a:r>
              <a:rPr lang="en-US" altLang="zh-TW" dirty="0"/>
              <a:t>]*</a:t>
            </a:r>
            <a:r>
              <a:rPr lang="en-US" altLang="zh-TW" dirty="0" err="1"/>
              <a:t>MEGcs</a:t>
            </a:r>
            <a:r>
              <a:rPr lang="en-US" altLang="zh-TW" dirty="0"/>
              <a:t>-[</a:t>
            </a:r>
            <a:r>
              <a:rPr lang="en-US" altLang="zh-TW" dirty="0" err="1"/>
              <a:t>minMEGsp</a:t>
            </a:r>
            <a:r>
              <a:rPr lang="en-US" altLang="zh-TW" dirty="0"/>
              <a:t>, </a:t>
            </a:r>
            <a:r>
              <a:rPr lang="en-US" altLang="zh-TW" dirty="0" err="1"/>
              <a:t>maxMEGsp</a:t>
            </a:r>
            <a:r>
              <a:rPr lang="en-US" altLang="zh-TW" dirty="0"/>
              <a:t>]*</a:t>
            </a:r>
            <a:r>
              <a:rPr lang="en-US" altLang="zh-TW" dirty="0" err="1"/>
              <a:t>MEGfae</a:t>
            </a:r>
            <a:endParaRPr lang="en-US" altLang="zh-TW" dirty="0"/>
          </a:p>
          <a:p>
            <a:r>
              <a:rPr lang="en-US" altLang="zh-TW" dirty="0" err="1"/>
              <a:t>FIScs-FISfae-FISres</a:t>
            </a:r>
            <a:r>
              <a:rPr lang="en-US" altLang="zh-TW" dirty="0"/>
              <a:t>=[</a:t>
            </a:r>
            <a:r>
              <a:rPr lang="en-US" altLang="zh-TW" dirty="0" err="1"/>
              <a:t>minFISsp</a:t>
            </a:r>
            <a:r>
              <a:rPr lang="en-US" altLang="zh-TW" dirty="0"/>
              <a:t>, </a:t>
            </a:r>
            <a:r>
              <a:rPr lang="en-US" altLang="zh-TW" dirty="0" err="1"/>
              <a:t>maxFISsp</a:t>
            </a:r>
            <a:r>
              <a:rPr lang="en-US" altLang="zh-TW" dirty="0"/>
              <a:t>]*</a:t>
            </a:r>
            <a:r>
              <a:rPr lang="en-US" altLang="zh-TW" dirty="0" err="1"/>
              <a:t>FIScs</a:t>
            </a:r>
            <a:r>
              <a:rPr lang="en-US" altLang="zh-TW" dirty="0"/>
              <a:t>-[</a:t>
            </a:r>
            <a:r>
              <a:rPr lang="en-US" altLang="zh-TW" dirty="0" err="1"/>
              <a:t>minFISsp</a:t>
            </a:r>
            <a:r>
              <a:rPr lang="en-US" altLang="zh-TW" dirty="0"/>
              <a:t>, </a:t>
            </a:r>
            <a:r>
              <a:rPr lang="en-US" altLang="zh-TW" dirty="0" err="1"/>
              <a:t>maxFISsp</a:t>
            </a:r>
            <a:r>
              <a:rPr lang="en-US" altLang="zh-TW" dirty="0"/>
              <a:t>]*</a:t>
            </a:r>
            <a:r>
              <a:rPr lang="en-US" altLang="zh-TW" dirty="0" err="1"/>
              <a:t>FISfae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8355" y="1573494"/>
            <a:ext cx="54044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Add parameter:</a:t>
            </a:r>
          </a:p>
          <a:p>
            <a:r>
              <a:rPr lang="en-US" altLang="zh-TW" dirty="0"/>
              <a:t>!-- Growth efficiency</a:t>
            </a:r>
          </a:p>
          <a:p>
            <a:r>
              <a:rPr lang="en-US" altLang="zh-TW" dirty="0" err="1"/>
              <a:t>minMEIsp</a:t>
            </a:r>
            <a:r>
              <a:rPr lang="en-US" altLang="zh-TW" dirty="0"/>
              <a:t> = 0   {fraction} !</a:t>
            </a:r>
            <a:r>
              <a:rPr lang="en-US" altLang="zh-TW" dirty="0" err="1"/>
              <a:t>Meio</a:t>
            </a:r>
            <a:r>
              <a:rPr lang="en-US" altLang="zh-TW" dirty="0"/>
              <a:t>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maxMEIsp</a:t>
            </a:r>
            <a:r>
              <a:rPr lang="en-US" altLang="zh-TW" dirty="0"/>
              <a:t> = 0.1 {fraction}</a:t>
            </a:r>
          </a:p>
          <a:p>
            <a:r>
              <a:rPr lang="en-US" altLang="zh-TW" dirty="0" err="1"/>
              <a:t>minMACsp</a:t>
            </a:r>
            <a:r>
              <a:rPr lang="en-US" altLang="zh-TW" dirty="0"/>
              <a:t> = 0   {fraction} !Macro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maxMacsp</a:t>
            </a:r>
            <a:r>
              <a:rPr lang="en-US" altLang="zh-TW" dirty="0"/>
              <a:t> = 0.1 {fraction}  </a:t>
            </a:r>
          </a:p>
          <a:p>
            <a:r>
              <a:rPr lang="en-US" altLang="zh-TW" dirty="0" err="1"/>
              <a:t>minMEGsp</a:t>
            </a:r>
            <a:r>
              <a:rPr lang="en-US" altLang="zh-TW" dirty="0"/>
              <a:t> = 0    {fraction} !Mega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maxMEGsp</a:t>
            </a:r>
            <a:r>
              <a:rPr lang="en-US" altLang="zh-TW" dirty="0"/>
              <a:t> = 0.1  {fraction} </a:t>
            </a:r>
          </a:p>
          <a:p>
            <a:r>
              <a:rPr lang="en-US" altLang="zh-TW" dirty="0" err="1"/>
              <a:t>minFISsp</a:t>
            </a:r>
            <a:r>
              <a:rPr lang="en-US" altLang="zh-TW" dirty="0"/>
              <a:t> = 0    {fraction} !Fish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maxFISsp</a:t>
            </a:r>
            <a:r>
              <a:rPr lang="en-US" altLang="zh-TW" dirty="0"/>
              <a:t> = 0.1  {fraction} </a:t>
            </a:r>
          </a:p>
          <a:p>
            <a:endParaRPr lang="en-US" altLang="zh-TW" dirty="0"/>
          </a:p>
          <a:p>
            <a:r>
              <a:rPr lang="en-US" altLang="zh-TW" dirty="0" err="1"/>
              <a:t>minBACge</a:t>
            </a:r>
            <a:r>
              <a:rPr lang="en-US" altLang="zh-TW" dirty="0"/>
              <a:t>  = 0.36  {fraction}  !BAC growth efficiency</a:t>
            </a:r>
          </a:p>
          <a:p>
            <a:r>
              <a:rPr lang="en-US" altLang="zh-TW" dirty="0" err="1"/>
              <a:t>maxBACge</a:t>
            </a:r>
            <a:r>
              <a:rPr lang="en-US" altLang="zh-TW" dirty="0"/>
              <a:t>  = 0.61  {fraction} </a:t>
            </a:r>
          </a:p>
        </p:txBody>
      </p:sp>
    </p:spTree>
    <p:extLst>
      <p:ext uri="{BB962C8B-B14F-4D97-AF65-F5344CB8AC3E}">
        <p14:creationId xmlns:p14="http://schemas.microsoft.com/office/powerpoint/2010/main" val="28752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816" t="19504" r="35886" b="12033"/>
          <a:stretch/>
        </p:blipFill>
        <p:spPr>
          <a:xfrm>
            <a:off x="5369668" y="603116"/>
            <a:ext cx="6439711" cy="57277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zh-TW" altLang="en-US" dirty="0"/>
              <a:t>[1] 27.33752</a:t>
            </a:r>
          </a:p>
        </p:txBody>
      </p:sp>
    </p:spTree>
    <p:extLst>
      <p:ext uri="{BB962C8B-B14F-4D97-AF65-F5344CB8AC3E}">
        <p14:creationId xmlns:p14="http://schemas.microsoft.com/office/powerpoint/2010/main" val="283945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肘形接點 146"/>
          <p:cNvCxnSpPr>
            <a:stCxn id="110" idx="1"/>
          </p:cNvCxnSpPr>
          <p:nvPr/>
        </p:nvCxnSpPr>
        <p:spPr>
          <a:xfrm rot="10800000" flipH="1" flipV="1">
            <a:off x="5676489" y="2433484"/>
            <a:ext cx="2329122" cy="2158770"/>
          </a:xfrm>
          <a:prstGeom prst="bentConnector3">
            <a:avLst>
              <a:gd name="adj1" fmla="val -20556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03549"/>
              </p:ext>
            </p:extLst>
          </p:nvPr>
        </p:nvGraphicFramePr>
        <p:xfrm>
          <a:off x="175559" y="132563"/>
          <a:ext cx="4734116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POC_W-&gt;SED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POC particle rain to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SED-&gt;EXP_S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Sediment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export(e.g. downslope, burial…)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SED-&gt;BAC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bacteria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bacteria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latin typeface="+mn-lt"/>
                        </a:rPr>
                        <a:t>megafauna feed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megafauna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feeds on sediment</a:t>
                      </a:r>
                      <a:r>
                        <a:rPr lang="zh-TW" altLang="en-US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(carcass)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7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 on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</a:tbl>
          </a:graphicData>
        </a:graphic>
      </p:graphicFrame>
      <p:grpSp>
        <p:nvGrpSpPr>
          <p:cNvPr id="73" name="群組 72"/>
          <p:cNvGrpSpPr/>
          <p:nvPr/>
        </p:nvGrpSpPr>
        <p:grpSpPr>
          <a:xfrm>
            <a:off x="5158495" y="333632"/>
            <a:ext cx="6925901" cy="4423718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6" name="圓角矩形 105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7" name="圓角矩形 106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2" name="直線單箭頭接點 111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>
                <a:stCxn id="110" idx="3"/>
                <a:endCxn id="107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>
                <a:endCxn id="125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圓角矩形 124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6" name="圓角矩形 125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8" name="直線單箭頭接點 127"/>
              <p:cNvCxnSpPr>
                <a:stCxn id="126" idx="2"/>
                <a:endCxn id="110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圓角矩形 12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0" name="直線單箭頭接點 129"/>
              <p:cNvCxnSpPr>
                <a:stCxn id="107" idx="3"/>
                <a:endCxn id="12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圓角矩形 130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2" name="直線單箭頭接點 131"/>
              <p:cNvCxnSpPr>
                <a:stCxn id="111" idx="3"/>
                <a:endCxn id="131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/>
              <p:cNvCxnSpPr>
                <a:stCxn id="111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>
                <a:stCxn id="107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>
                <a:stCxn id="106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肘形接點 138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>
                <a:stCxn id="106" idx="2"/>
                <a:endCxn id="111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/>
              <p:cNvCxnSpPr>
                <a:endCxn id="111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6" idx="3"/>
                <a:endCxn id="12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肘形接點 14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肘形接點 145"/>
              <p:cNvCxnSpPr>
                <a:stCxn id="108" idx="1"/>
                <a:endCxn id="109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3" name="文字方塊 152"/>
          <p:cNvSpPr txBox="1"/>
          <p:nvPr/>
        </p:nvSpPr>
        <p:spPr>
          <a:xfrm>
            <a:off x="7708738" y="461030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6454" t="20827" r="40355" b="12411"/>
          <a:stretch/>
        </p:blipFill>
        <p:spPr>
          <a:xfrm>
            <a:off x="5369666" y="677389"/>
            <a:ext cx="6381347" cy="55483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en-US" altLang="zh-TW" dirty="0"/>
              <a:t>[1] 35.72225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0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709" t="19693" r="50887" b="12790"/>
          <a:stretch/>
        </p:blipFill>
        <p:spPr>
          <a:xfrm>
            <a:off x="4623881" y="194552"/>
            <a:ext cx="7302230" cy="63894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en-US" altLang="zh-TW" dirty="0"/>
              <a:t>[1] 43.99327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1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2410" t="16099" r="3760" b="16761"/>
          <a:stretch/>
        </p:blipFill>
        <p:spPr>
          <a:xfrm>
            <a:off x="4902740" y="350195"/>
            <a:ext cx="6773741" cy="5836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57.96207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1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7411" t="23854" r="28865" b="9575"/>
          <a:stretch/>
        </p:blipFill>
        <p:spPr>
          <a:xfrm>
            <a:off x="4805464" y="428017"/>
            <a:ext cx="6814890" cy="5836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63.18804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97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&lt;-50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72.22641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262" t="18180" r="48440" b="16005"/>
          <a:stretch/>
        </p:blipFill>
        <p:spPr>
          <a:xfrm>
            <a:off x="4727643" y="603116"/>
            <a:ext cx="7101191" cy="60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2943" t="15910" r="3972" b="16194"/>
          <a:stretch/>
        </p:blipFill>
        <p:spPr>
          <a:xfrm>
            <a:off x="4779523" y="0"/>
            <a:ext cx="7078295" cy="6274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&lt;-5000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&lt;-50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69.06984</a:t>
            </a:r>
          </a:p>
        </p:txBody>
      </p:sp>
    </p:spTree>
    <p:extLst>
      <p:ext uri="{BB962C8B-B14F-4D97-AF65-F5344CB8AC3E}">
        <p14:creationId xmlns:p14="http://schemas.microsoft.com/office/powerpoint/2010/main" val="42596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305" t="18180" r="53546" b="14302"/>
          <a:stretch/>
        </p:blipFill>
        <p:spPr>
          <a:xfrm>
            <a:off x="4591456" y="291830"/>
            <a:ext cx="7159556" cy="61589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&lt;-20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77.75193</a:t>
            </a:r>
          </a:p>
        </p:txBody>
      </p:sp>
    </p:spTree>
    <p:extLst>
      <p:ext uri="{BB962C8B-B14F-4D97-AF65-F5344CB8AC3E}">
        <p14:creationId xmlns:p14="http://schemas.microsoft.com/office/powerpoint/2010/main" val="3834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646" t="17234" r="50993" b="14681"/>
          <a:stretch/>
        </p:blipFill>
        <p:spPr>
          <a:xfrm>
            <a:off x="4963768" y="380213"/>
            <a:ext cx="6798304" cy="58690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0975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zh-TW" altLang="en-US" dirty="0"/>
              <a:t>[1] 79.</a:t>
            </a:r>
            <a:r>
              <a:rPr lang="zh-TW" altLang="en-US" dirty="0" smtClean="0"/>
              <a:t>25834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2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65" t="17612" r="49823" b="11276"/>
          <a:stretch/>
        </p:blipFill>
        <p:spPr>
          <a:xfrm>
            <a:off x="5136204" y="535183"/>
            <a:ext cx="6498076" cy="57488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909" y="890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84.78152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8484042" y="1097280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932093" y="1750612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483503" y="2450327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358801" y="416780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767163" y="450156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684804" y="433468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5327374" y="1335722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327373" y="1982331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327373" y="2688769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327373" y="4406250"/>
            <a:ext cx="8030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327372" y="4581179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327372" y="4740205"/>
            <a:ext cx="8825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34539" t="32175" r="49078" b="50047"/>
          <a:stretch/>
        </p:blipFill>
        <p:spPr>
          <a:xfrm>
            <a:off x="479024" y="3491850"/>
            <a:ext cx="2996119" cy="182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56611" y="2982707"/>
            <a:ext cx="21307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ed</a:t>
            </a:r>
            <a:r>
              <a:rPr lang="en-US" altLang="zh-TW" dirty="0" smtClean="0"/>
              <a:t>-&gt;bio  –  bio-&gt;</a:t>
            </a:r>
            <a:r>
              <a:rPr lang="en-US" altLang="zh-TW" dirty="0" err="1" smtClean="0"/>
              <a:t>sed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9909" y="5537770"/>
            <a:ext cx="551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Positive: sediment utilization &gt; release back to sediment</a:t>
            </a:r>
          </a:p>
          <a:p>
            <a:r>
              <a:rPr lang="en-US" altLang="zh-TW" dirty="0" smtClean="0"/>
              <a:t>Negative</a:t>
            </a:r>
            <a:r>
              <a:rPr lang="en-US" altLang="zh-TW" dirty="0"/>
              <a:t>: sediment utilization </a:t>
            </a:r>
            <a:r>
              <a:rPr lang="en-US" altLang="zh-TW" dirty="0" smtClean="0"/>
              <a:t>&lt; </a:t>
            </a:r>
            <a:r>
              <a:rPr lang="en-US" altLang="zh-TW" dirty="0"/>
              <a:t>release back to </a:t>
            </a:r>
            <a:r>
              <a:rPr lang="en-US" altLang="zh-TW" dirty="0" smtClean="0"/>
              <a:t>sediment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80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04" t="4561" r="-212" b="190"/>
          <a:stretch/>
        </p:blipFill>
        <p:spPr>
          <a:xfrm>
            <a:off x="682102" y="638512"/>
            <a:ext cx="10914436" cy="5972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957" y="6201543"/>
            <a:ext cx="350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Sankey </a:t>
            </a:r>
            <a:r>
              <a:rPr lang="zh-TW" altLang="en-US" dirty="0" smtClean="0"/>
              <a:t>Diagram</a:t>
            </a:r>
            <a:endParaRPr lang="en-US" altLang="zh-TW" dirty="0" smtClean="0"/>
          </a:p>
          <a:p>
            <a:r>
              <a:rPr lang="en-US" altLang="zh-TW" dirty="0" smtClean="0"/>
              <a:t>Flow unit </a:t>
            </a:r>
            <a:r>
              <a:rPr lang="en-US" altLang="zh-TW" dirty="0"/>
              <a:t>(</a:t>
            </a:r>
            <a:r>
              <a:rPr lang="en-US" altLang="zh-TW" dirty="0" err="1"/>
              <a:t>mgC</a:t>
            </a:r>
            <a:r>
              <a:rPr lang="en-US" altLang="zh-TW" dirty="0"/>
              <a:t>/m2/d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34581"/>
              </p:ext>
            </p:extLst>
          </p:nvPr>
        </p:nvGraphicFramePr>
        <p:xfrm>
          <a:off x="218957" y="5734818"/>
          <a:ext cx="10318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封裝程式殼層物件" showAsIcon="1" r:id="rId4" imgW="1031400" imgH="467280" progId="Package">
                  <p:embed/>
                </p:oleObj>
              </mc:Choice>
              <mc:Fallback>
                <p:oleObj name="封裝程式殼層物件" showAsIcon="1" r:id="rId4" imgW="103140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957" y="5734818"/>
                        <a:ext cx="10318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5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10" name="群組 9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4" name="圓角矩形 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5" name="圓角矩形 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6" name="圓角矩形 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7" name="圓角矩形 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" name="直線單箭頭接點 10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8" idx="3"/>
                <a:endCxn id="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>
                <a:endCxn id="39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圓角矩形 38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45" name="直線單箭頭接點 44"/>
              <p:cNvCxnSpPr>
                <a:stCxn id="44" idx="2"/>
                <a:endCxn id="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圓角矩形 4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0" name="直線單箭頭接點 49"/>
              <p:cNvCxnSpPr>
                <a:stCxn id="5" idx="3"/>
                <a:endCxn id="4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圓角矩形 61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95" name="直線單箭頭接點 94"/>
              <p:cNvCxnSpPr>
                <a:stCxn id="9" idx="3"/>
                <a:endCxn id="62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/>
              <p:cNvCxnSpPr>
                <a:stCxn id="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/>
              <p:cNvCxnSpPr>
                <a:stCxn id="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肘形接點 142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肘形接點 149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/>
              <p:cNvCxnSpPr>
                <a:stCxn id="4" idx="2"/>
                <a:endCxn id="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/>
              <p:cNvCxnSpPr>
                <a:endCxn id="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/>
              <p:cNvCxnSpPr>
                <a:stCxn id="4" idx="3"/>
                <a:endCxn id="4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肘形接點 17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肘形接點 207"/>
              <p:cNvCxnSpPr>
                <a:stCxn id="6" idx="1"/>
                <a:endCxn id="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2" name="文字方塊 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6" name="文字方塊 45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326"/>
              </p:ext>
            </p:extLst>
          </p:nvPr>
        </p:nvGraphicFramePr>
        <p:xfrm>
          <a:off x="175559" y="132563"/>
          <a:ext cx="47341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megafauna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Bacteria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megafauna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fish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loss to predation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fish loss to predation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092" t="5508"/>
          <a:stretch/>
        </p:blipFill>
        <p:spPr>
          <a:xfrm>
            <a:off x="408560" y="408561"/>
            <a:ext cx="11342613" cy="61576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957" y="6201543"/>
            <a:ext cx="350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Sankey </a:t>
            </a:r>
            <a:r>
              <a:rPr lang="zh-TW" altLang="en-US" dirty="0" smtClean="0"/>
              <a:t>Diagram</a:t>
            </a:r>
            <a:endParaRPr lang="en-US" altLang="zh-TW" dirty="0" smtClean="0"/>
          </a:p>
          <a:p>
            <a:r>
              <a:rPr lang="en-US" altLang="zh-TW" dirty="0" smtClean="0"/>
              <a:t>Flow unit (%)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63443"/>
              </p:ext>
            </p:extLst>
          </p:nvPr>
        </p:nvGraphicFramePr>
        <p:xfrm>
          <a:off x="218957" y="5686476"/>
          <a:ext cx="14017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封裝程式殼層物件" showAsIcon="1" r:id="rId4" imgW="1402200" imgH="467280" progId="Package">
                  <p:embed/>
                </p:oleObj>
              </mc:Choice>
              <mc:Fallback>
                <p:oleObj name="封裝程式殼層物件" showAsIcon="1" r:id="rId4" imgW="140220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957" y="5686476"/>
                        <a:ext cx="14017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17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8333" t="21481" r="59688" b="26296"/>
          <a:stretch/>
        </p:blipFill>
        <p:spPr>
          <a:xfrm>
            <a:off x="5753100" y="685800"/>
            <a:ext cx="5848350" cy="53721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0050" y="685800"/>
            <a:ext cx="9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S42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9909" y="890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</a:t>
            </a:r>
            <a:r>
              <a:rPr lang="en-US" altLang="zh-TW" dirty="0" smtClean="0"/>
              <a:t>10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73.4096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625" t="14397" r="89480" b="73889"/>
          <a:stretch/>
        </p:blipFill>
        <p:spPr>
          <a:xfrm>
            <a:off x="876299" y="3429429"/>
            <a:ext cx="2125431" cy="203095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56611" y="2982707"/>
            <a:ext cx="21307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ed</a:t>
            </a:r>
            <a:r>
              <a:rPr lang="en-US" altLang="zh-TW" dirty="0" smtClean="0"/>
              <a:t>-&gt;bio  –  bio-&gt;</a:t>
            </a:r>
            <a:r>
              <a:rPr lang="en-US" altLang="zh-TW" dirty="0" err="1" smtClean="0"/>
              <a:t>sed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59909" y="5537770"/>
            <a:ext cx="551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Positive: sediment utilization &gt; release back to sediment</a:t>
            </a:r>
          </a:p>
          <a:p>
            <a:r>
              <a:rPr lang="en-US" altLang="zh-TW" dirty="0" smtClean="0"/>
              <a:t>Negative</a:t>
            </a:r>
            <a:r>
              <a:rPr lang="en-US" altLang="zh-TW" dirty="0"/>
              <a:t>: sediment utilization </a:t>
            </a:r>
            <a:r>
              <a:rPr lang="en-US" altLang="zh-TW" dirty="0" smtClean="0"/>
              <a:t>&lt; </a:t>
            </a:r>
            <a:r>
              <a:rPr lang="en-US" altLang="zh-TW" dirty="0"/>
              <a:t>release back to </a:t>
            </a:r>
            <a:r>
              <a:rPr lang="en-US" altLang="zh-TW" dirty="0" smtClean="0"/>
              <a:t>sediment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12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/>
          <p:cNvSpPr txBox="1"/>
          <p:nvPr/>
        </p:nvSpPr>
        <p:spPr>
          <a:xfrm>
            <a:off x="594911" y="572878"/>
            <a:ext cx="97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Stock</a:t>
            </a:r>
            <a:endParaRPr lang="zh-TW" altLang="en-US" sz="28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61472"/>
              </p:ext>
            </p:extLst>
          </p:nvPr>
        </p:nvGraphicFramePr>
        <p:xfrm>
          <a:off x="67146" y="1315200"/>
          <a:ext cx="1196958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33017931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40531783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5765090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387077062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7712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4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68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BAC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2585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1855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32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272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30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816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87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MEG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30.6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9.43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047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FIS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24.7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3200799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0152171" y="4915796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Rowe et al. (2008)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7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8" name="群組 77"/>
          <p:cNvGrpSpPr/>
          <p:nvPr/>
        </p:nvGrpSpPr>
        <p:grpSpPr>
          <a:xfrm>
            <a:off x="1393078" y="1707124"/>
            <a:ext cx="1311641" cy="4354935"/>
            <a:chOff x="636190" y="2058422"/>
            <a:chExt cx="1311641" cy="43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𝑚𝑒𝑔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𝑓𝑖𝑠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5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594911" y="1526985"/>
            <a:ext cx="8646766" cy="4747098"/>
            <a:chOff x="155643" y="972766"/>
            <a:chExt cx="8646766" cy="474709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16986" t="36713" r="48652" b="17140"/>
            <a:stretch/>
          </p:blipFill>
          <p:spPr>
            <a:xfrm>
              <a:off x="155643" y="972766"/>
              <a:ext cx="6284068" cy="474709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5058" y="2320506"/>
              <a:ext cx="5986732" cy="215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6439711" y="2105170"/>
              <a:ext cx="2362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Use as upper boundary</a:t>
              </a:r>
            </a:p>
            <a:p>
              <a:r>
                <a:rPr lang="en-US" altLang="zh-TW" dirty="0" smtClean="0"/>
                <a:t>(lower boundary=0)</a:t>
              </a:r>
              <a:endParaRPr lang="zh-TW" altLang="en-US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94911" y="572878"/>
            <a:ext cx="1829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/>
              <a:t>Gx</a:t>
            </a:r>
            <a:r>
              <a:rPr lang="en-US" altLang="zh-TW" sz="2800" dirty="0" smtClean="0"/>
              <a:t>&gt;=h</a:t>
            </a:r>
          </a:p>
          <a:p>
            <a:r>
              <a:rPr lang="en-US" altLang="zh-TW" sz="2800" dirty="0" smtClean="0"/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41582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2" name="矩形 71"/>
          <p:cNvSpPr/>
          <p:nvPr/>
        </p:nvSpPr>
        <p:spPr>
          <a:xfrm>
            <a:off x="122608" y="1719776"/>
            <a:ext cx="3674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Sediment community respiration: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𝑏𝑎𝑐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𝑚𝑒𝑖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zh-TW" sz="1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eg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altLang="zh-TW" sz="1600" b="0" i="0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𝑓𝑖𝑠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TW" sz="1600" b="0" i="0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  <a:blipFill>
                <a:blip r:embed="rId2"/>
                <a:stretch>
                  <a:fillRect t="-63158" b="-10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151193" y="2983844"/>
            <a:ext cx="249428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MT1: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36.5</a:t>
            </a:r>
            <a:r>
              <a:rPr lang="da-DK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(mg C/m2/d)</a:t>
            </a:r>
            <a:endParaRPr lang="da-DK" altLang="zh-TW" dirty="0" smtClean="0">
              <a:solidFill>
                <a:schemeClr val="bg1"/>
              </a:solidFill>
            </a:endParaRPr>
          </a:p>
          <a:p>
            <a:r>
              <a:rPr lang="da-DK" altLang="zh-TW" dirty="0" smtClean="0">
                <a:solidFill>
                  <a:schemeClr val="bg1"/>
                </a:solidFill>
              </a:rPr>
              <a:t>MT3: 36.3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mg </a:t>
            </a:r>
            <a:r>
              <a:rPr lang="en-US" altLang="zh-TW" dirty="0" smtClean="0">
                <a:solidFill>
                  <a:schemeClr val="bg1"/>
                </a:solidFill>
              </a:rPr>
              <a:t>C/m2/d)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S42: 32.4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S36: 29.1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850476" y="3636583"/>
            <a:ext cx="194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TW" dirty="0"/>
              <a:t>(</a:t>
            </a:r>
            <a:r>
              <a:rPr lang="nl-NL" altLang="zh-TW" dirty="0"/>
              <a:t>Rowe et al., 2008</a:t>
            </a:r>
            <a:r>
              <a:rPr lang="da-DK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1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9358" y="2961199"/>
            <a:ext cx="4496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OC burial rate (kg/m2/d)</a:t>
            </a:r>
          </a:p>
          <a:p>
            <a:r>
              <a:rPr lang="en-US" altLang="zh-TW" sz="2000" dirty="0" smtClean="0"/>
              <a:t>S42:  </a:t>
            </a:r>
            <a:r>
              <a:rPr lang="en-US" altLang="zh-TW" sz="2000" dirty="0"/>
              <a:t>56/365=56000000/365 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mgC</a:t>
            </a:r>
            <a:r>
              <a:rPr lang="en-US" altLang="zh-TW" sz="2000" dirty="0" smtClean="0"/>
              <a:t>/m2/d</a:t>
            </a:r>
            <a:r>
              <a:rPr lang="en-US" altLang="zh-TW" sz="2000" dirty="0"/>
              <a:t>)</a:t>
            </a:r>
            <a:endParaRPr lang="en-US" altLang="zh-TW" sz="2000" dirty="0" smtClean="0"/>
          </a:p>
          <a:p>
            <a:r>
              <a:rPr lang="en-US" altLang="zh-TW" sz="2000" dirty="0" smtClean="0"/>
              <a:t>MT3: 64/365</a:t>
            </a:r>
          </a:p>
          <a:p>
            <a:r>
              <a:rPr lang="en-US" altLang="zh-TW" sz="2000" dirty="0" smtClean="0"/>
              <a:t>S36: 84/365</a:t>
            </a:r>
          </a:p>
          <a:p>
            <a:endParaRPr lang="en-US" altLang="zh-TW" sz="2000" dirty="0"/>
          </a:p>
          <a:p>
            <a:r>
              <a:rPr lang="en-US" altLang="zh-TW" sz="2000" dirty="0" err="1" smtClean="0"/>
              <a:t>Santschi</a:t>
            </a:r>
            <a:r>
              <a:rPr lang="en-US" altLang="zh-TW" sz="2000" dirty="0" smtClean="0"/>
              <a:t> &amp;Rowe (2008)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70788"/>
              </p:ext>
            </p:extLst>
          </p:nvPr>
        </p:nvGraphicFramePr>
        <p:xfrm>
          <a:off x="82676" y="1439074"/>
          <a:ext cx="1196958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6551532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4461539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152138288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33368546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248640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39311017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3088573" y="3930695"/>
            <a:ext cx="1667529" cy="2107981"/>
            <a:chOff x="7096102" y="3327946"/>
            <a:chExt cx="1667529" cy="2107981"/>
          </a:xfrm>
        </p:grpSpPr>
        <p:sp>
          <p:nvSpPr>
            <p:cNvPr id="74" name="圓角矩形 73"/>
            <p:cNvSpPr/>
            <p:nvPr/>
          </p:nvSpPr>
          <p:spPr>
            <a:xfrm>
              <a:off x="7643268" y="4855936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cxnSp>
          <p:nvCxnSpPr>
            <p:cNvPr id="75" name="直線單箭頭接點 74"/>
            <p:cNvCxnSpPr>
              <a:endCxn id="76" idx="2"/>
            </p:cNvCxnSpPr>
            <p:nvPr/>
          </p:nvCxnSpPr>
          <p:spPr>
            <a:xfrm flipH="1" flipV="1">
              <a:off x="7656284" y="3907937"/>
              <a:ext cx="316985" cy="888737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圓角矩形 75"/>
            <p:cNvSpPr/>
            <p:nvPr/>
          </p:nvSpPr>
          <p:spPr>
            <a:xfrm>
              <a:off x="7096102" y="3327946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EXP_S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7689885" y="3974623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605757" y="2961199"/>
            <a:ext cx="21900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</a:p>
          <a:p>
            <a:r>
              <a:rPr lang="en-US" altLang="zh-TW" dirty="0" smtClean="0"/>
              <a:t>MT1: 77.7</a:t>
            </a:r>
          </a:p>
          <a:p>
            <a:r>
              <a:rPr lang="en-US" altLang="zh-TW" dirty="0" smtClean="0"/>
              <a:t>S42:  13.4</a:t>
            </a:r>
          </a:p>
          <a:p>
            <a:r>
              <a:rPr lang="en-US" altLang="zh-TW" dirty="0" smtClean="0"/>
              <a:t>MT3: 22.5</a:t>
            </a:r>
          </a:p>
          <a:p>
            <a:r>
              <a:rPr lang="en-US" altLang="zh-TW" dirty="0" smtClean="0"/>
              <a:t>S36: 11.4</a:t>
            </a:r>
          </a:p>
          <a:p>
            <a:endParaRPr lang="en-US" altLang="zh-TW" dirty="0"/>
          </a:p>
          <a:p>
            <a:r>
              <a:rPr lang="en-US" altLang="zh-TW" dirty="0" smtClean="0"/>
              <a:t>Biggs et al(2008)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795780" y="3782388"/>
            <a:ext cx="1824213" cy="1823539"/>
            <a:chOff x="5641213" y="1896464"/>
            <a:chExt cx="1769796" cy="1768414"/>
          </a:xfrm>
        </p:grpSpPr>
        <p:sp>
          <p:nvSpPr>
            <p:cNvPr id="12" name="圓角矩形 11"/>
            <p:cNvSpPr/>
            <p:nvPr/>
          </p:nvSpPr>
          <p:spPr>
            <a:xfrm>
              <a:off x="5641213" y="3084887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290646" y="1896464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POC_W</a:t>
              </a:r>
              <a:endParaRPr lang="zh-TW" altLang="en-US" sz="2000" dirty="0"/>
            </a:p>
          </p:txBody>
        </p:sp>
        <p:cxnSp>
          <p:nvCxnSpPr>
            <p:cNvPr id="14" name="直線單箭頭接點 13"/>
            <p:cNvCxnSpPr>
              <a:stCxn id="13" idx="2"/>
              <a:endCxn id="12" idx="0"/>
            </p:cNvCxnSpPr>
            <p:nvPr/>
          </p:nvCxnSpPr>
          <p:spPr>
            <a:xfrm flipH="1">
              <a:off x="6201395" y="2476455"/>
              <a:ext cx="649433" cy="608432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6430981" y="2460220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41399</TotalTime>
  <Words>1593</Words>
  <Application>Microsoft Office PowerPoint</Application>
  <PresentationFormat>寬螢幕</PresentationFormat>
  <Paragraphs>542</Paragraphs>
  <Slides>41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Cambria Math</vt:lpstr>
      <vt:lpstr>Office 佈景主題</vt:lpstr>
      <vt:lpstr>封裝程式殼層物件</vt:lpstr>
      <vt:lpstr>LIM application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189</cp:revision>
  <dcterms:created xsi:type="dcterms:W3CDTF">2021-09-15T08:41:32Z</dcterms:created>
  <dcterms:modified xsi:type="dcterms:W3CDTF">2021-11-19T10:49:09Z</dcterms:modified>
</cp:coreProperties>
</file>